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Use </a:t>
            </a:r>
            <a:r>
              <a:rPr lang="en-US" sz="3200" b="1" i="1" strike="noStrike" spc="-1" dirty="0">
                <a:solidFill>
                  <a:srgbClr val="E46C0A"/>
                </a:solidFill>
                <a:latin typeface="Trebuchet MS"/>
              </a:rPr>
              <a:t>n</a:t>
            </a:r>
            <a:r>
              <a:rPr lang="en-US" sz="3200" b="0" strike="noStrike" spc="-1" dirty="0">
                <a:solidFill>
                  <a:srgbClr val="000000"/>
                </a:solidFill>
                <a:latin typeface="Trebuchet MS"/>
              </a:rPr>
              <a:t> to move to the next line of execution</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Use </a:t>
            </a:r>
            <a:r>
              <a:rPr lang="en-US" sz="3200" b="1" i="1" strike="noStrike" spc="-1" dirty="0">
                <a:solidFill>
                  <a:srgbClr val="E46C0A"/>
                </a:solidFill>
                <a:latin typeface="Trebuchet MS"/>
              </a:rPr>
              <a:t>s</a:t>
            </a:r>
            <a:r>
              <a:rPr lang="en-US" sz="3200" b="0" strike="noStrike" spc="-1" dirty="0">
                <a:solidFill>
                  <a:srgbClr val="000000"/>
                </a:solidFill>
                <a:latin typeface="Trebuchet MS"/>
              </a:rPr>
              <a:t> to </a:t>
            </a:r>
            <a:r>
              <a:rPr lang="zh-CN" altLang="en-US" sz="3200" b="0" strike="noStrike" spc="-1" dirty="0">
                <a:solidFill>
                  <a:srgbClr val="000000"/>
                </a:solidFill>
                <a:latin typeface="Trebuchet MS"/>
              </a:rPr>
              <a:t>步骤</a:t>
            </a:r>
            <a:r>
              <a:rPr lang="en-US" sz="3200" b="0" strike="noStrike" spc="-1" dirty="0">
                <a:solidFill>
                  <a:srgbClr val="000000"/>
                </a:solidFill>
                <a:latin typeface="Trebuchet MS"/>
              </a:rPr>
              <a:t> into the function</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If you reach a segmentation fault, </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en-US" sz="3200" b="0" strike="noStrike" spc="-1" dirty="0">
                <a:solidFill>
                  <a:srgbClr val="000000"/>
                </a:solidFill>
                <a:latin typeface="Trebuchet MS"/>
              </a:rPr>
              <a:t>lists the previous few execution frames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Type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en-US" sz="2800" b="0" strike="noStrike" spc="-1" dirty="0">
                <a:solidFill>
                  <a:srgbClr val="000000"/>
                </a:solidFill>
                <a:latin typeface="Trebuchet MS"/>
              </a:rPr>
              <a:t>to examine the 5th frame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Use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en-US" sz="3200" b="0" strike="noStrike" spc="-1" dirty="0">
                <a:solidFill>
                  <a:srgbClr val="000000"/>
                </a:solidFill>
                <a:latin typeface="Trebuchet MS"/>
              </a:rPr>
              <a:t>to output the current value of a variable</a:t>
            </a:r>
            <a:endParaRPr lang="en-US" sz="32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Bold"/>
                <a:ea typeface="DejaVu Sans"/>
              </a:rPr>
              <a:t>#include "</a:t>
            </a:r>
            <a:r>
              <a:rPr lang="en-US" sz="1400" b="1" strike="noStrike" spc="-1" dirty="0" err="1">
                <a:solidFill>
                  <a:srgbClr val="000000"/>
                </a:solidFill>
                <a:latin typeface="Courier New Bold"/>
                <a:ea typeface="DejaVu Sans"/>
              </a:rPr>
              <a:t>xmmintrin.h</a:t>
            </a:r>
            <a:r>
              <a:rPr lang="en-US" sz="1400" b="1" strike="noStrike" spc="-1" dirty="0">
                <a:solidFill>
                  <a:srgbClr val="000000"/>
                </a:solidFill>
                <a:latin typeface="Courier New Bold"/>
                <a:ea typeface="DejaVu Sans"/>
              </a:rPr>
              <a:t> "     // vector </a:t>
            </a:r>
            <a:r>
              <a:rPr lang="en-US" sz="1400" b="1" strike="noStrike" spc="-1" dirty="0" err="1">
                <a:solidFill>
                  <a:srgbClr val="000000"/>
                </a:solidFill>
                <a:latin typeface="Courier New Bold"/>
                <a:ea typeface="DejaVu Sans"/>
              </a:rPr>
              <a:t>intrinsics</a:t>
            </a:r>
            <a:r>
              <a:rPr lang="en-US" sz="1400" b="1" strike="noStrike" spc="-1" dirty="0">
                <a:solidFill>
                  <a:srgbClr val="000000"/>
                </a:solidFill>
                <a:latin typeface="Courier New Bold"/>
                <a:ea typeface="DejaVu Sans"/>
              </a:rPr>
              <a:t> from </a:t>
            </a:r>
            <a:r>
              <a:rPr lang="en-US" sz="1400" b="1" strike="noStrike" spc="-1" dirty="0" err="1">
                <a:solidFill>
                  <a:srgbClr val="000000"/>
                </a:solidFill>
                <a:latin typeface="Courier New Bold"/>
                <a:ea typeface="DejaVu Sans"/>
              </a:rPr>
              <a:t>gcc</a:t>
            </a:r>
            <a:r>
              <a:rPr lang="en-US" sz="1400" b="1" strike="noStrike" spc="-1" dirty="0">
                <a:solidFill>
                  <a:srgbClr val="000000"/>
                </a:solidFill>
                <a:latin typeface="Courier New Bold"/>
                <a:ea typeface="DejaVu Sans"/>
              </a:rPr>
              <a:t> for SSE (128 bit wide)</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Bold"/>
                <a:ea typeface="DejaVu Sans"/>
              </a:rPr>
              <a:t>__m128 ramp = _</a:t>
            </a:r>
            <a:r>
              <a:rPr lang="en-US" sz="1400" b="1" strike="noStrike" spc="-1" dirty="0" err="1">
                <a:solidFill>
                  <a:srgbClr val="000000"/>
                </a:solidFill>
                <a:latin typeface="Courier New Bold"/>
                <a:ea typeface="DejaVu Sans"/>
              </a:rPr>
              <a:t>mm_setr_ps</a:t>
            </a:r>
            <a:r>
              <a:rPr lang="en-US" sz="1400" b="1" strike="noStrike" spc="-1" dirty="0">
                <a:solidFill>
                  <a:srgbClr val="000000"/>
                </a:solidFill>
                <a:latin typeface="Courier New Bold"/>
                <a:ea typeface="DejaVu Sans"/>
              </a:rPr>
              <a:t>(0.5, 1.5, 2.5, 3.5);   </a:t>
            </a:r>
            <a:r>
              <a:rPr lang="en-US" sz="1200" b="1" strike="noStrike" spc="-1" dirty="0">
                <a:solidFill>
                  <a:srgbClr val="000000"/>
                </a:solidFill>
                <a:latin typeface="Courier New Bold"/>
                <a:ea typeface="DejaVu Sans"/>
              </a:rPr>
              <a:t>// pack 4 floats into vector register</a:t>
            </a:r>
            <a:endParaRPr lang="en-US" sz="1200" b="0" strike="noStrike" spc="-1" dirty="0">
              <a:latin typeface="Arial"/>
            </a:endParaRPr>
          </a:p>
          <a:p>
            <a:pPr>
              <a:lnSpc>
                <a:spcPct val="100000"/>
              </a:lnSpc>
            </a:pPr>
            <a:r>
              <a:rPr lang="en-US" sz="1400" b="1" strike="noStrike" spc="-1" dirty="0">
                <a:solidFill>
                  <a:srgbClr val="000000"/>
                </a:solidFill>
                <a:latin typeface="Courier New Bold"/>
                <a:ea typeface="DejaVu Sans"/>
              </a:rPr>
              <a:t>__m128 v</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 _mm_load1_ps(&amp;</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a:t>
            </a:r>
            <a:r>
              <a:rPr lang="en-US" sz="1200" b="1" strike="noStrike" spc="-1" dirty="0">
                <a:solidFill>
                  <a:srgbClr val="000000"/>
                </a:solidFill>
                <a:latin typeface="Courier New Bold"/>
                <a:ea typeface="DejaVu Sans"/>
              </a:rPr>
              <a:t>// pack </a:t>
            </a:r>
            <a:r>
              <a:rPr lang="zh-CN" altLang="en-US" sz="1200" b="1" strike="noStrike" spc="-1" dirty="0">
                <a:solidFill>
                  <a:srgbClr val="000000"/>
                </a:solidFill>
                <a:latin typeface="Courier New Bold"/>
                <a:ea typeface="DejaVu Sans"/>
              </a:rPr>
              <a:t>步骤</a:t>
            </a:r>
            <a:r>
              <a:rPr lang="en-US" sz="1200" b="1" strike="noStrike" spc="-1" dirty="0">
                <a:solidFill>
                  <a:srgbClr val="000000"/>
                </a:solidFill>
                <a:latin typeface="Courier New Bold"/>
                <a:ea typeface="DejaVu Sans"/>
              </a:rPr>
              <a:t> into a vector register</a:t>
            </a:r>
            <a:endParaRPr lang="en-US" sz="1200" b="0" strike="noStrike" spc="-1" dirty="0">
              <a:latin typeface="Arial"/>
            </a:endParaRPr>
          </a:p>
          <a:p>
            <a:pPr>
              <a:lnSpc>
                <a:spcPct val="100000"/>
              </a:lnSpc>
            </a:pPr>
            <a:r>
              <a:rPr lang="en-US" sz="1400" b="1" strike="noStrike" spc="-1" dirty="0">
                <a:solidFill>
                  <a:srgbClr val="000000"/>
                </a:solidFill>
                <a:latin typeface="Courier New Bold"/>
                <a:ea typeface="DejaVu Sans"/>
              </a:rPr>
              <a:t>__m128 </a:t>
            </a:r>
            <a:r>
              <a:rPr lang="en-US" sz="1400" b="1" strike="noStrike" spc="-1" dirty="0" err="1">
                <a:solidFill>
                  <a:srgbClr val="000000"/>
                </a:solidFill>
                <a:latin typeface="Courier New Bold"/>
                <a:ea typeface="DejaVu Sans"/>
              </a:rPr>
              <a:t>xvec</a:t>
            </a:r>
            <a:r>
              <a:rPr lang="en-US" sz="1400" b="1" strike="noStrike" spc="-1" dirty="0">
                <a:solidFill>
                  <a:srgbClr val="000000"/>
                </a:solidFill>
                <a:latin typeface="Courier New Bold"/>
                <a:ea typeface="DejaVu Sans"/>
              </a:rPr>
              <a:t>; = _</a:t>
            </a:r>
            <a:r>
              <a:rPr lang="en-US" sz="1400" b="1" strike="noStrike" spc="-1" dirty="0" err="1">
                <a:solidFill>
                  <a:srgbClr val="000000"/>
                </a:solidFill>
                <a:latin typeface="Courier New Bold"/>
                <a:ea typeface="DejaVu Sans"/>
              </a:rPr>
              <a:t>mm_mul_ps</a:t>
            </a:r>
            <a:r>
              <a:rPr lang="en-US" sz="1400" b="1" strike="noStrike" spc="-1" dirty="0">
                <a:solidFill>
                  <a:srgbClr val="000000"/>
                </a:solidFill>
                <a:latin typeface="Courier New Bold"/>
                <a:ea typeface="DejaVu Sans"/>
              </a:rPr>
              <a:t>(</a:t>
            </a:r>
            <a:r>
              <a:rPr lang="en-US" sz="1400" b="1" strike="noStrike" spc="-1" dirty="0" err="1">
                <a:solidFill>
                  <a:srgbClr val="000000"/>
                </a:solidFill>
                <a:latin typeface="Courier New Bold"/>
                <a:ea typeface="DejaVu Sans"/>
              </a:rPr>
              <a:t>ramp,v</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a:t>
            </a:r>
            <a:r>
              <a:rPr lang="en-US" sz="1200" b="1" strike="noStrike" spc="-1" dirty="0">
                <a:solidFill>
                  <a:srgbClr val="000000"/>
                </a:solidFill>
                <a:latin typeface="Courier New Bold"/>
                <a:ea typeface="DejaVu Sans"/>
              </a:rPr>
              <a:t>// multiple corresponding 32 bit</a:t>
            </a:r>
            <a:endParaRPr lang="en-US" sz="1200" b="0" strike="noStrike" spc="-1" dirty="0">
              <a:latin typeface="Arial"/>
            </a:endParaRPr>
          </a:p>
          <a:p>
            <a:pPr>
              <a:lnSpc>
                <a:spcPct val="100000"/>
              </a:lnSpc>
            </a:pPr>
            <a:r>
              <a:rPr lang="en-US" sz="1200" b="1" strike="noStrike" spc="-1" dirty="0">
                <a:solidFill>
                  <a:srgbClr val="000000"/>
                </a:solidFill>
                <a:latin typeface="Courier New Bold"/>
                <a:ea typeface="DejaVu Sans"/>
              </a:rPr>
              <a:t>                                                         //  floats and assign to </a:t>
            </a:r>
            <a:r>
              <a:rPr lang="en-US" sz="1200" b="1" strike="noStrike" spc="-1" dirty="0" err="1">
                <a:solidFill>
                  <a:srgbClr val="000000"/>
                </a:solidFill>
                <a:latin typeface="Courier New Bold"/>
                <a:ea typeface="DejaVu Sans"/>
              </a:rPr>
              <a:t>xvec</a:t>
            </a:r>
            <a:endParaRPr lang="en-US" sz="1200" b="0" strike="noStrike" spc="-1" dirty="0">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You can convert a scalar loop into a vector loop using the following </a:t>
            </a:r>
            <a:r>
              <a:rPr lang="zh-CN" altLang="en-US" sz="3200" b="0" strike="noStrike" spc="-1" dirty="0">
                <a:solidFill>
                  <a:srgbClr val="000000"/>
                </a:solidFill>
                <a:latin typeface="Trebuchet MS"/>
              </a:rPr>
              <a:t>步骤</a:t>
            </a:r>
            <a:r>
              <a:rPr lang="en-US" sz="3200" b="0" strike="noStrike" spc="-1" dirty="0">
                <a:solidFill>
                  <a:srgbClr val="000000"/>
                </a:solidFill>
                <a:latin typeface="Trebuchet MS"/>
              </a:rPr>
              <a:t>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Based on the width of your vector instruction set and your problem, choose the number of values you can pack into a vector register (the width):  </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E.g. for a 128 bit wide SSE instruction set and float data (32 bit), you can pack four values (128 bits =4*32 bits) into a vector register</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Unroll the loop to match your width (in our example, 4)</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Replace instructions in the body of the loop with their vector instruction counter parts</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Pinned memory side-</a:t>
            </a:r>
            <a:r>
              <a:rPr lang="zh-CN" altLang="en-US" sz="3200" b="0" strike="noStrike" spc="-1" dirty="0">
                <a:solidFill>
                  <a:srgbClr val="000000"/>
                </a:solidFill>
                <a:latin typeface="Trebuchet MS"/>
              </a:rPr>
              <a:t>步骤</a:t>
            </a:r>
            <a:r>
              <a:rPr lang="en-US" sz="3200" b="0" strike="noStrike" spc="-1" dirty="0">
                <a:solidFill>
                  <a:srgbClr val="000000"/>
                </a:solidFill>
                <a:latin typeface="Trebuchet MS"/>
              </a:rPr>
              <a:t>s this issue by giving the host process </a:t>
            </a:r>
            <a:r>
              <a:rPr lang="en-US" sz="3200" b="0" i="1" strike="noStrike" spc="-1" dirty="0">
                <a:solidFill>
                  <a:srgbClr val="000000"/>
                </a:solidFill>
                <a:latin typeface="Trebuchet MS"/>
              </a:rPr>
              <a:t>direct</a:t>
            </a:r>
            <a:r>
              <a:rPr lang="en-US" sz="3200" b="0" strike="noStrike" spc="-1" dirty="0">
                <a:solidFill>
                  <a:srgbClr val="000000"/>
                </a:solidFill>
                <a:latin typeface="Trebuchet MS"/>
              </a:rPr>
              <a:t> access to the portions of host memory that the DMA engines read and write to.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results in much less time spent waiting for transfers!</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dirty="0">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20617</TotalTime>
  <Words>29137</Words>
  <Application>Microsoft Office PowerPoint</Application>
  <PresentationFormat>全屏显示(4:3)</PresentationFormat>
  <Paragraphs>3729</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1511</cp:revision>
  <dcterms:created xsi:type="dcterms:W3CDTF">2013-06-29T14:06:29Z</dcterms:created>
  <dcterms:modified xsi:type="dcterms:W3CDTF">2019-08-05T11:45:27Z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